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72" d="100"/>
          <a:sy n="72" d="100"/>
        </p:scale>
        <p:origin x="6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9AB7EA-D788-4E9F-A0FD-94941B669492}" type="doc">
      <dgm:prSet loTypeId="urn:microsoft.com/office/officeart/2008/layout/LinedList" loCatId="list" qsTypeId="urn:microsoft.com/office/officeart/2005/8/quickstyle/simple2" qsCatId="simple" csTypeId="urn:microsoft.com/office/officeart/2005/8/colors/accent5_2" csCatId="accent5" phldr="1"/>
      <dgm:spPr/>
      <dgm:t>
        <a:bodyPr/>
        <a:lstStyle/>
        <a:p>
          <a:endParaRPr lang="en-US"/>
        </a:p>
      </dgm:t>
    </dgm:pt>
    <dgm:pt modelId="{7407889C-3603-4CEC-ABA0-41EB1812D645}">
      <dgm:prSet/>
      <dgm:spPr/>
      <dgm:t>
        <a:bodyPr/>
        <a:lstStyle/>
        <a:p>
          <a:r>
            <a:rPr lang="en-US" dirty="0"/>
            <a:t>Montana resorts including BMR show little variability in ticket price whereas Adult Weekend prices are generally more expensive in other states. BMR could capitalize on the weekend surge in customers as well.</a:t>
          </a:r>
        </a:p>
      </dgm:t>
    </dgm:pt>
    <dgm:pt modelId="{934A38BD-F279-41CD-96C7-3180ECB9A649}" type="parTrans" cxnId="{4035A860-DAD3-43CB-A8C5-75B47DA5004D}">
      <dgm:prSet/>
      <dgm:spPr/>
      <dgm:t>
        <a:bodyPr/>
        <a:lstStyle/>
        <a:p>
          <a:endParaRPr lang="en-US"/>
        </a:p>
      </dgm:t>
    </dgm:pt>
    <dgm:pt modelId="{EA09B81A-329F-4E7F-9949-7E5571A35071}" type="sibTrans" cxnId="{4035A860-DAD3-43CB-A8C5-75B47DA5004D}">
      <dgm:prSet/>
      <dgm:spPr/>
      <dgm:t>
        <a:bodyPr/>
        <a:lstStyle/>
        <a:p>
          <a:endParaRPr lang="en-US"/>
        </a:p>
      </dgm:t>
    </dgm:pt>
    <dgm:pt modelId="{6BF7BA06-7968-4848-8841-1FFB789A3393}">
      <dgm:prSet/>
      <dgm:spPr/>
      <dgm:t>
        <a:bodyPr/>
        <a:lstStyle/>
        <a:p>
          <a:r>
            <a:rPr lang="en-US" dirty="0"/>
            <a:t>Some key findings of note are certain features that are prominent and major influential factors in ticket price such as snow-making and resort-night-skiing state ratio. Total chairs is also a more influential feature which correlates with the amount of runs a resort contains. A key realization to keep in mind is that other resorts may have mispriced themselves too.</a:t>
          </a:r>
        </a:p>
      </dgm:t>
    </dgm:pt>
    <dgm:pt modelId="{60B62EC0-C612-4552-ABCE-F34059E1FA41}" type="parTrans" cxnId="{50DB0053-4F9F-48EC-9ACC-5BA71D3AA6E1}">
      <dgm:prSet/>
      <dgm:spPr/>
      <dgm:t>
        <a:bodyPr/>
        <a:lstStyle/>
        <a:p>
          <a:endParaRPr lang="en-US"/>
        </a:p>
      </dgm:t>
    </dgm:pt>
    <dgm:pt modelId="{A73C7931-DEBA-4D90-A1BC-92EBD0CBC3AC}" type="sibTrans" cxnId="{50DB0053-4F9F-48EC-9ACC-5BA71D3AA6E1}">
      <dgm:prSet/>
      <dgm:spPr/>
      <dgm:t>
        <a:bodyPr/>
        <a:lstStyle/>
        <a:p>
          <a:endParaRPr lang="en-US"/>
        </a:p>
      </dgm:t>
    </dgm:pt>
    <dgm:pt modelId="{07E70EF4-7E93-4A41-92E8-E6B70F223BD2}" type="pres">
      <dgm:prSet presAssocID="{0A9AB7EA-D788-4E9F-A0FD-94941B669492}" presName="vert0" presStyleCnt="0">
        <dgm:presLayoutVars>
          <dgm:dir/>
          <dgm:animOne val="branch"/>
          <dgm:animLvl val="lvl"/>
        </dgm:presLayoutVars>
      </dgm:prSet>
      <dgm:spPr/>
    </dgm:pt>
    <dgm:pt modelId="{57ECA132-7E46-42A3-940E-10B53C151E36}" type="pres">
      <dgm:prSet presAssocID="{7407889C-3603-4CEC-ABA0-41EB1812D645}" presName="thickLine" presStyleLbl="alignNode1" presStyleIdx="0" presStyleCnt="2"/>
      <dgm:spPr/>
    </dgm:pt>
    <dgm:pt modelId="{286933C1-BCA8-4EA5-AF05-7581B5851F3D}" type="pres">
      <dgm:prSet presAssocID="{7407889C-3603-4CEC-ABA0-41EB1812D645}" presName="horz1" presStyleCnt="0"/>
      <dgm:spPr/>
    </dgm:pt>
    <dgm:pt modelId="{7F1CBDA3-771F-43A3-A29B-9A57F74BBCC5}" type="pres">
      <dgm:prSet presAssocID="{7407889C-3603-4CEC-ABA0-41EB1812D645}" presName="tx1" presStyleLbl="revTx" presStyleIdx="0" presStyleCnt="2"/>
      <dgm:spPr/>
    </dgm:pt>
    <dgm:pt modelId="{B20ED0E2-4D24-40F7-9546-1C7AACBA7D30}" type="pres">
      <dgm:prSet presAssocID="{7407889C-3603-4CEC-ABA0-41EB1812D645}" presName="vert1" presStyleCnt="0"/>
      <dgm:spPr/>
    </dgm:pt>
    <dgm:pt modelId="{EDBD4236-C256-4BD2-92C7-F4ECC4DC6EEC}" type="pres">
      <dgm:prSet presAssocID="{6BF7BA06-7968-4848-8841-1FFB789A3393}" presName="thickLine" presStyleLbl="alignNode1" presStyleIdx="1" presStyleCnt="2"/>
      <dgm:spPr/>
    </dgm:pt>
    <dgm:pt modelId="{8F19A983-6733-4A53-862A-5B812E6BB0D3}" type="pres">
      <dgm:prSet presAssocID="{6BF7BA06-7968-4848-8841-1FFB789A3393}" presName="horz1" presStyleCnt="0"/>
      <dgm:spPr/>
    </dgm:pt>
    <dgm:pt modelId="{79A42BE4-E6C7-4319-8A79-493CE32C263F}" type="pres">
      <dgm:prSet presAssocID="{6BF7BA06-7968-4848-8841-1FFB789A3393}" presName="tx1" presStyleLbl="revTx" presStyleIdx="1" presStyleCnt="2"/>
      <dgm:spPr/>
    </dgm:pt>
    <dgm:pt modelId="{6A77E1C0-8215-4D9F-B5CD-99F0B72A3496}" type="pres">
      <dgm:prSet presAssocID="{6BF7BA06-7968-4848-8841-1FFB789A3393}" presName="vert1" presStyleCnt="0"/>
      <dgm:spPr/>
    </dgm:pt>
  </dgm:ptLst>
  <dgm:cxnLst>
    <dgm:cxn modelId="{FFB7AC0F-29BE-4BCA-8A88-7B0AB9CA705C}" type="presOf" srcId="{6BF7BA06-7968-4848-8841-1FFB789A3393}" destId="{79A42BE4-E6C7-4319-8A79-493CE32C263F}" srcOrd="0" destOrd="0" presId="urn:microsoft.com/office/officeart/2008/layout/LinedList"/>
    <dgm:cxn modelId="{4035A860-DAD3-43CB-A8C5-75B47DA5004D}" srcId="{0A9AB7EA-D788-4E9F-A0FD-94941B669492}" destId="{7407889C-3603-4CEC-ABA0-41EB1812D645}" srcOrd="0" destOrd="0" parTransId="{934A38BD-F279-41CD-96C7-3180ECB9A649}" sibTransId="{EA09B81A-329F-4E7F-9949-7E5571A35071}"/>
    <dgm:cxn modelId="{50DB0053-4F9F-48EC-9ACC-5BA71D3AA6E1}" srcId="{0A9AB7EA-D788-4E9F-A0FD-94941B669492}" destId="{6BF7BA06-7968-4848-8841-1FFB789A3393}" srcOrd="1" destOrd="0" parTransId="{60B62EC0-C612-4552-ABCE-F34059E1FA41}" sibTransId="{A73C7931-DEBA-4D90-A1BC-92EBD0CBC3AC}"/>
    <dgm:cxn modelId="{0130DE86-C446-4AB3-8D99-25CAC62B5CB8}" type="presOf" srcId="{7407889C-3603-4CEC-ABA0-41EB1812D645}" destId="{7F1CBDA3-771F-43A3-A29B-9A57F74BBCC5}" srcOrd="0" destOrd="0" presId="urn:microsoft.com/office/officeart/2008/layout/LinedList"/>
    <dgm:cxn modelId="{65B36BD4-B756-4709-8541-973423916C6F}" type="presOf" srcId="{0A9AB7EA-D788-4E9F-A0FD-94941B669492}" destId="{07E70EF4-7E93-4A41-92E8-E6B70F223BD2}" srcOrd="0" destOrd="0" presId="urn:microsoft.com/office/officeart/2008/layout/LinedList"/>
    <dgm:cxn modelId="{14D90ABA-CB31-4DF4-A1E5-F72E49B5DC07}" type="presParOf" srcId="{07E70EF4-7E93-4A41-92E8-E6B70F223BD2}" destId="{57ECA132-7E46-42A3-940E-10B53C151E36}" srcOrd="0" destOrd="0" presId="urn:microsoft.com/office/officeart/2008/layout/LinedList"/>
    <dgm:cxn modelId="{2E7689C1-A22C-4669-BD58-0A2837AA853B}" type="presParOf" srcId="{07E70EF4-7E93-4A41-92E8-E6B70F223BD2}" destId="{286933C1-BCA8-4EA5-AF05-7581B5851F3D}" srcOrd="1" destOrd="0" presId="urn:microsoft.com/office/officeart/2008/layout/LinedList"/>
    <dgm:cxn modelId="{192908DB-D346-4E09-9550-9AE1144DED06}" type="presParOf" srcId="{286933C1-BCA8-4EA5-AF05-7581B5851F3D}" destId="{7F1CBDA3-771F-43A3-A29B-9A57F74BBCC5}" srcOrd="0" destOrd="0" presId="urn:microsoft.com/office/officeart/2008/layout/LinedList"/>
    <dgm:cxn modelId="{A75EB2C5-8EFA-4EA2-8721-DDB7B66E40D0}" type="presParOf" srcId="{286933C1-BCA8-4EA5-AF05-7581B5851F3D}" destId="{B20ED0E2-4D24-40F7-9546-1C7AACBA7D30}" srcOrd="1" destOrd="0" presId="urn:microsoft.com/office/officeart/2008/layout/LinedList"/>
    <dgm:cxn modelId="{9D1E873E-4958-4988-A651-46E7F1EBD46D}" type="presParOf" srcId="{07E70EF4-7E93-4A41-92E8-E6B70F223BD2}" destId="{EDBD4236-C256-4BD2-92C7-F4ECC4DC6EEC}" srcOrd="2" destOrd="0" presId="urn:microsoft.com/office/officeart/2008/layout/LinedList"/>
    <dgm:cxn modelId="{ADFE122F-7714-425F-81EA-D46AEEA81DC5}" type="presParOf" srcId="{07E70EF4-7E93-4A41-92E8-E6B70F223BD2}" destId="{8F19A983-6733-4A53-862A-5B812E6BB0D3}" srcOrd="3" destOrd="0" presId="urn:microsoft.com/office/officeart/2008/layout/LinedList"/>
    <dgm:cxn modelId="{797F489B-0095-46BD-9C16-FA2498DBA44D}" type="presParOf" srcId="{8F19A983-6733-4A53-862A-5B812E6BB0D3}" destId="{79A42BE4-E6C7-4319-8A79-493CE32C263F}" srcOrd="0" destOrd="0" presId="urn:microsoft.com/office/officeart/2008/layout/LinedList"/>
    <dgm:cxn modelId="{4B5F4B00-D0F6-4822-89AF-3A3EAD5D3BAF}" type="presParOf" srcId="{8F19A983-6733-4A53-862A-5B812E6BB0D3}" destId="{6A77E1C0-8215-4D9F-B5CD-99F0B72A3496}"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ECA132-7E46-42A3-940E-10B53C151E36}">
      <dsp:nvSpPr>
        <dsp:cNvPr id="0" name=""/>
        <dsp:cNvSpPr/>
      </dsp:nvSpPr>
      <dsp:spPr>
        <a:xfrm>
          <a:off x="0" y="0"/>
          <a:ext cx="4844520"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7F1CBDA3-771F-43A3-A29B-9A57F74BBCC5}">
      <dsp:nvSpPr>
        <dsp:cNvPr id="0" name=""/>
        <dsp:cNvSpPr/>
      </dsp:nvSpPr>
      <dsp:spPr>
        <a:xfrm>
          <a:off x="0" y="0"/>
          <a:ext cx="4844520" cy="177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Montana resorts including BMR show little variability in ticket price whereas Adult Weekend prices are generally more expensive in other states. BMR could capitalize on the weekend surge in customers as well.</a:t>
          </a:r>
        </a:p>
      </dsp:txBody>
      <dsp:txXfrm>
        <a:off x="0" y="0"/>
        <a:ext cx="4844520" cy="1770857"/>
      </dsp:txXfrm>
    </dsp:sp>
    <dsp:sp modelId="{EDBD4236-C256-4BD2-92C7-F4ECC4DC6EEC}">
      <dsp:nvSpPr>
        <dsp:cNvPr id="0" name=""/>
        <dsp:cNvSpPr/>
      </dsp:nvSpPr>
      <dsp:spPr>
        <a:xfrm>
          <a:off x="0" y="1770857"/>
          <a:ext cx="4844520"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79A42BE4-E6C7-4319-8A79-493CE32C263F}">
      <dsp:nvSpPr>
        <dsp:cNvPr id="0" name=""/>
        <dsp:cNvSpPr/>
      </dsp:nvSpPr>
      <dsp:spPr>
        <a:xfrm>
          <a:off x="0" y="1770857"/>
          <a:ext cx="4844520" cy="177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Some key findings of note are certain features that are prominent and major influential factors in ticket price such as snow-making and resort-night-skiing state ratio. Total chairs is also a more influential feature which correlates with the amount of runs a resort contains. A key realization to keep in mind is that other resorts may have mispriced themselves too.</a:t>
          </a:r>
        </a:p>
      </dsp:txBody>
      <dsp:txXfrm>
        <a:off x="0" y="1770857"/>
        <a:ext cx="4844520" cy="177085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184DA70-C731-4C70-880D-CCD4705E623C}" type="datetime1">
              <a:rPr lang="en-US" smtClean="0"/>
              <a:t>11/30/2021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931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595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2117413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2832609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8637662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709179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1999827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6200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80838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00366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44079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4072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11/30/2021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99439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06587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11/30/2021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359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2346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11/30/2021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99425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2D6E202-B606-4609-B914-27C9371A1F6D}" type="datetime1">
              <a:rPr lang="en-US" smtClean="0"/>
              <a:t>11/30/2021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775184148"/>
      </p:ext>
    </p:extLst>
  </p:cSld>
  <p:clrMap bg1="dk1" tx1="lt1" bg2="dk2" tx2="lt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 id="2147483787"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4.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jpe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Network Technology Background">
            <a:extLst>
              <a:ext uri="{FF2B5EF4-FFF2-40B4-BE49-F238E27FC236}">
                <a16:creationId xmlns:a16="http://schemas.microsoft.com/office/drawing/2014/main" id="{67DC5BF7-D503-4CAE-98CA-4B322C035584}"/>
              </a:ext>
            </a:extLst>
          </p:cNvPr>
          <p:cNvPicPr>
            <a:picLocks noChangeAspect="1"/>
          </p:cNvPicPr>
          <p:nvPr/>
        </p:nvPicPr>
        <p:blipFill rotWithShape="1">
          <a:blip r:embed="rId2"/>
          <a:srcRect l="35067" r="746" b="-1"/>
          <a:stretch/>
        </p:blipFill>
        <p:spPr>
          <a:xfrm>
            <a:off x="16" y="10"/>
            <a:ext cx="7556889" cy="6857990"/>
          </a:xfrm>
          <a:prstGeom prst="rect">
            <a:avLst/>
          </a:prstGeom>
        </p:spPr>
      </p:pic>
      <p:sp>
        <p:nvSpPr>
          <p:cNvPr id="2" name="Title 1">
            <a:extLst>
              <a:ext uri="{FF2B5EF4-FFF2-40B4-BE49-F238E27FC236}">
                <a16:creationId xmlns:a16="http://schemas.microsoft.com/office/drawing/2014/main" id="{0C57F0A5-7542-4CF8-AFCF-8E2C6F0BE123}"/>
              </a:ext>
            </a:extLst>
          </p:cNvPr>
          <p:cNvSpPr>
            <a:spLocks noGrp="1"/>
          </p:cNvSpPr>
          <p:nvPr>
            <p:ph type="ctrTitle"/>
          </p:nvPr>
        </p:nvSpPr>
        <p:spPr>
          <a:xfrm>
            <a:off x="8047939" y="640080"/>
            <a:ext cx="3996424" cy="2850320"/>
          </a:xfrm>
        </p:spPr>
        <p:txBody>
          <a:bodyPr>
            <a:normAutofit/>
          </a:bodyPr>
          <a:lstStyle/>
          <a:p>
            <a:pPr algn="ctr"/>
            <a:r>
              <a:rPr lang="en-US" sz="3200" b="1" dirty="0">
                <a:solidFill>
                  <a:srgbClr val="FFFFFF"/>
                </a:solidFill>
              </a:rPr>
              <a:t>BIG </a:t>
            </a:r>
            <a:br>
              <a:rPr lang="en-US" sz="3200" b="1" dirty="0">
                <a:solidFill>
                  <a:srgbClr val="FFFFFF"/>
                </a:solidFill>
              </a:rPr>
            </a:br>
            <a:r>
              <a:rPr lang="en-US" sz="3200" b="1" dirty="0">
                <a:solidFill>
                  <a:srgbClr val="FFFFFF"/>
                </a:solidFill>
              </a:rPr>
              <a:t>MOUNTAIN</a:t>
            </a:r>
            <a:br>
              <a:rPr lang="en-US" sz="3200" b="1" dirty="0">
                <a:solidFill>
                  <a:srgbClr val="FFFFFF"/>
                </a:solidFill>
              </a:rPr>
            </a:br>
            <a:r>
              <a:rPr lang="en-US" sz="3200" b="1" dirty="0">
                <a:solidFill>
                  <a:srgbClr val="FFFFFF"/>
                </a:solidFill>
              </a:rPr>
              <a:t>RESORT</a:t>
            </a:r>
            <a:br>
              <a:rPr lang="en-US" sz="5400" b="1" dirty="0">
                <a:solidFill>
                  <a:srgbClr val="FFFFFF"/>
                </a:solidFill>
              </a:rPr>
            </a:br>
            <a:endParaRPr lang="en-US" sz="5400" b="1" dirty="0">
              <a:solidFill>
                <a:srgbClr val="FFFFFF"/>
              </a:solidFill>
            </a:endParaRPr>
          </a:p>
        </p:txBody>
      </p:sp>
      <p:sp>
        <p:nvSpPr>
          <p:cNvPr id="3" name="Subtitle 2">
            <a:extLst>
              <a:ext uri="{FF2B5EF4-FFF2-40B4-BE49-F238E27FC236}">
                <a16:creationId xmlns:a16="http://schemas.microsoft.com/office/drawing/2014/main" id="{E97B79D0-36E5-46CE-9A08-C1A555527914}"/>
              </a:ext>
            </a:extLst>
          </p:cNvPr>
          <p:cNvSpPr>
            <a:spLocks noGrp="1"/>
          </p:cNvSpPr>
          <p:nvPr>
            <p:ph type="subTitle" idx="1"/>
          </p:nvPr>
        </p:nvSpPr>
        <p:spPr>
          <a:xfrm>
            <a:off x="8047939" y="3812135"/>
            <a:ext cx="3659246" cy="1596655"/>
          </a:xfrm>
        </p:spPr>
        <p:txBody>
          <a:bodyPr>
            <a:normAutofit/>
          </a:bodyPr>
          <a:lstStyle/>
          <a:p>
            <a:pPr algn="ctr"/>
            <a:r>
              <a:rPr lang="en-US" dirty="0">
                <a:solidFill>
                  <a:srgbClr val="FFFFFF"/>
                </a:solidFill>
              </a:rPr>
              <a:t>PRESENTATION</a:t>
            </a:r>
          </a:p>
          <a:p>
            <a:pPr algn="ctr"/>
            <a:r>
              <a:rPr lang="en-US" dirty="0">
                <a:solidFill>
                  <a:srgbClr val="FFFFFF"/>
                </a:solidFill>
              </a:rPr>
              <a:t>AND</a:t>
            </a:r>
          </a:p>
          <a:p>
            <a:pPr algn="ctr"/>
            <a:r>
              <a:rPr lang="en-US" dirty="0">
                <a:solidFill>
                  <a:srgbClr val="FFFFFF"/>
                </a:solidFill>
              </a:rPr>
              <a:t>FINDINGS</a:t>
            </a:r>
          </a:p>
        </p:txBody>
      </p:sp>
    </p:spTree>
    <p:extLst>
      <p:ext uri="{BB962C8B-B14F-4D97-AF65-F5344CB8AC3E}">
        <p14:creationId xmlns:p14="http://schemas.microsoft.com/office/powerpoint/2010/main" val="193747375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61" name="Picture 2">
            <a:extLst>
              <a:ext uri="{FF2B5EF4-FFF2-40B4-BE49-F238E27FC236}">
                <a16:creationId xmlns:a16="http://schemas.microsoft.com/office/drawing/2014/main" id="{5B367C29-5200-4FF1-83B7-18B105A0BD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62" name="Group 118">
            <a:extLst>
              <a:ext uri="{FF2B5EF4-FFF2-40B4-BE49-F238E27FC236}">
                <a16:creationId xmlns:a16="http://schemas.microsoft.com/office/drawing/2014/main" id="{EC711491-7BB6-4BE6-A470-44BF61D56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20" name="Group 119">
              <a:extLst>
                <a:ext uri="{FF2B5EF4-FFF2-40B4-BE49-F238E27FC236}">
                  <a16:creationId xmlns:a16="http://schemas.microsoft.com/office/drawing/2014/main" id="{FE4F104B-68BE-4E53-A6A5-5C5F93FF720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132" name="Rectangle 5">
                <a:extLst>
                  <a:ext uri="{FF2B5EF4-FFF2-40B4-BE49-F238E27FC236}">
                    <a16:creationId xmlns:a16="http://schemas.microsoft.com/office/drawing/2014/main" id="{EF4A7076-D6BC-4AE1-AE2C-C09B16AAB4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3" name="Freeform 6">
                <a:extLst>
                  <a:ext uri="{FF2B5EF4-FFF2-40B4-BE49-F238E27FC236}">
                    <a16:creationId xmlns:a16="http://schemas.microsoft.com/office/drawing/2014/main" id="{58FA119B-7250-4EC7-912F-F5613CC281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7">
                <a:extLst>
                  <a:ext uri="{FF2B5EF4-FFF2-40B4-BE49-F238E27FC236}">
                    <a16:creationId xmlns:a16="http://schemas.microsoft.com/office/drawing/2014/main" id="{7B9A9AED-D47E-44AD-AD6E-2EECC94D88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8">
                <a:extLst>
                  <a:ext uri="{FF2B5EF4-FFF2-40B4-BE49-F238E27FC236}">
                    <a16:creationId xmlns:a16="http://schemas.microsoft.com/office/drawing/2014/main" id="{00A30ECA-328D-4512-825B-0AD596046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9">
                <a:extLst>
                  <a:ext uri="{FF2B5EF4-FFF2-40B4-BE49-F238E27FC236}">
                    <a16:creationId xmlns:a16="http://schemas.microsoft.com/office/drawing/2014/main" id="{14A218CE-B3D8-4A43-86CC-48980645AC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0">
                <a:extLst>
                  <a:ext uri="{FF2B5EF4-FFF2-40B4-BE49-F238E27FC236}">
                    <a16:creationId xmlns:a16="http://schemas.microsoft.com/office/drawing/2014/main" id="{E9743B7D-51BF-425C-A4B8-33B2E001E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1">
                <a:extLst>
                  <a:ext uri="{FF2B5EF4-FFF2-40B4-BE49-F238E27FC236}">
                    <a16:creationId xmlns:a16="http://schemas.microsoft.com/office/drawing/2014/main" id="{9BA633B3-C879-4E15-B66C-788B4C60A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2">
                <a:extLst>
                  <a:ext uri="{FF2B5EF4-FFF2-40B4-BE49-F238E27FC236}">
                    <a16:creationId xmlns:a16="http://schemas.microsoft.com/office/drawing/2014/main" id="{324C8953-B4E2-4DA0-B5D5-BD2A735E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3">
                <a:extLst>
                  <a:ext uri="{FF2B5EF4-FFF2-40B4-BE49-F238E27FC236}">
                    <a16:creationId xmlns:a16="http://schemas.microsoft.com/office/drawing/2014/main" id="{717A3B65-FE80-419B-AB5D-48B5E3A7B4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4">
                <a:extLst>
                  <a:ext uri="{FF2B5EF4-FFF2-40B4-BE49-F238E27FC236}">
                    <a16:creationId xmlns:a16="http://schemas.microsoft.com/office/drawing/2014/main" id="{675ECD78-7D6B-4A3F-8163-392D7F8D6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5">
                <a:extLst>
                  <a:ext uri="{FF2B5EF4-FFF2-40B4-BE49-F238E27FC236}">
                    <a16:creationId xmlns:a16="http://schemas.microsoft.com/office/drawing/2014/main" id="{8D036282-E32F-461D-BFB6-2A58D6D27A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Line 16">
                <a:extLst>
                  <a:ext uri="{FF2B5EF4-FFF2-40B4-BE49-F238E27FC236}">
                    <a16:creationId xmlns:a16="http://schemas.microsoft.com/office/drawing/2014/main" id="{F95EB10E-5264-467D-8382-A77C4DED251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218F9268-D2F0-487B-A021-8786B6551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8">
                <a:extLst>
                  <a:ext uri="{FF2B5EF4-FFF2-40B4-BE49-F238E27FC236}">
                    <a16:creationId xmlns:a16="http://schemas.microsoft.com/office/drawing/2014/main" id="{B4AEE5AC-EF5C-42E4-B185-A176E1997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9">
                <a:extLst>
                  <a:ext uri="{FF2B5EF4-FFF2-40B4-BE49-F238E27FC236}">
                    <a16:creationId xmlns:a16="http://schemas.microsoft.com/office/drawing/2014/main" id="{E961E89F-C1DB-48E5-8B52-FDDAED9E0E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20">
                <a:extLst>
                  <a:ext uri="{FF2B5EF4-FFF2-40B4-BE49-F238E27FC236}">
                    <a16:creationId xmlns:a16="http://schemas.microsoft.com/office/drawing/2014/main" id="{412962B4-425A-4C36-A65A-0F66ED7CD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Rectangle 21">
                <a:extLst>
                  <a:ext uri="{FF2B5EF4-FFF2-40B4-BE49-F238E27FC236}">
                    <a16:creationId xmlns:a16="http://schemas.microsoft.com/office/drawing/2014/main" id="{037BE3F7-563A-4D9A-BC98-C71F727D23A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9" name="Freeform 22">
                <a:extLst>
                  <a:ext uri="{FF2B5EF4-FFF2-40B4-BE49-F238E27FC236}">
                    <a16:creationId xmlns:a16="http://schemas.microsoft.com/office/drawing/2014/main" id="{2FDB1005-EB5E-475A-AC43-4ED3E563D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3">
                <a:extLst>
                  <a:ext uri="{FF2B5EF4-FFF2-40B4-BE49-F238E27FC236}">
                    <a16:creationId xmlns:a16="http://schemas.microsoft.com/office/drawing/2014/main" id="{68BFFBC6-C704-42A7-9D7E-AFB5C37FBD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4">
                <a:extLst>
                  <a:ext uri="{FF2B5EF4-FFF2-40B4-BE49-F238E27FC236}">
                    <a16:creationId xmlns:a16="http://schemas.microsoft.com/office/drawing/2014/main" id="{4888EAD7-EBE9-4549-9A91-6FEC61153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5">
                <a:extLst>
                  <a:ext uri="{FF2B5EF4-FFF2-40B4-BE49-F238E27FC236}">
                    <a16:creationId xmlns:a16="http://schemas.microsoft.com/office/drawing/2014/main" id="{B79BC975-BE42-4B57-8335-1699BC0AB1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6">
                <a:extLst>
                  <a:ext uri="{FF2B5EF4-FFF2-40B4-BE49-F238E27FC236}">
                    <a16:creationId xmlns:a16="http://schemas.microsoft.com/office/drawing/2014/main" id="{3998B4F0-CA80-490A-A256-1600E7EA8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7">
                <a:extLst>
                  <a:ext uri="{FF2B5EF4-FFF2-40B4-BE49-F238E27FC236}">
                    <a16:creationId xmlns:a16="http://schemas.microsoft.com/office/drawing/2014/main" id="{2052C104-8168-487E-9044-454DA83AB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8">
                <a:extLst>
                  <a:ext uri="{FF2B5EF4-FFF2-40B4-BE49-F238E27FC236}">
                    <a16:creationId xmlns:a16="http://schemas.microsoft.com/office/drawing/2014/main" id="{63ACA30B-5F59-400C-A7CE-D17B5647EE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9">
                <a:extLst>
                  <a:ext uri="{FF2B5EF4-FFF2-40B4-BE49-F238E27FC236}">
                    <a16:creationId xmlns:a16="http://schemas.microsoft.com/office/drawing/2014/main" id="{2E16F318-A142-4353-9949-B4E3A09FE0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30">
                <a:extLst>
                  <a:ext uri="{FF2B5EF4-FFF2-40B4-BE49-F238E27FC236}">
                    <a16:creationId xmlns:a16="http://schemas.microsoft.com/office/drawing/2014/main" id="{8AE8DBB4-2468-4A78-A54D-FD77C5DC88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31">
                <a:extLst>
                  <a:ext uri="{FF2B5EF4-FFF2-40B4-BE49-F238E27FC236}">
                    <a16:creationId xmlns:a16="http://schemas.microsoft.com/office/drawing/2014/main" id="{B0E7CEF2-11E4-465C-8F1F-AA8367F96A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8B30AFD-E104-45DD-BFBB-5A41F1413BE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22" name="Freeform 32">
                <a:extLst>
                  <a:ext uri="{FF2B5EF4-FFF2-40B4-BE49-F238E27FC236}">
                    <a16:creationId xmlns:a16="http://schemas.microsoft.com/office/drawing/2014/main" id="{CE45A3DF-350B-4A5E-AEBE-F0F280AD03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33">
                <a:extLst>
                  <a:ext uri="{FF2B5EF4-FFF2-40B4-BE49-F238E27FC236}">
                    <a16:creationId xmlns:a16="http://schemas.microsoft.com/office/drawing/2014/main" id="{966D2640-A438-4FB6-B781-5A52DEC85C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34">
                <a:extLst>
                  <a:ext uri="{FF2B5EF4-FFF2-40B4-BE49-F238E27FC236}">
                    <a16:creationId xmlns:a16="http://schemas.microsoft.com/office/drawing/2014/main" id="{34E1EFFF-720C-4CC0-9F95-DD1DAF99AD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35">
                <a:extLst>
                  <a:ext uri="{FF2B5EF4-FFF2-40B4-BE49-F238E27FC236}">
                    <a16:creationId xmlns:a16="http://schemas.microsoft.com/office/drawing/2014/main" id="{EA7AB0E1-6C49-409D-86F5-BE00BDDFC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36">
                <a:extLst>
                  <a:ext uri="{FF2B5EF4-FFF2-40B4-BE49-F238E27FC236}">
                    <a16:creationId xmlns:a16="http://schemas.microsoft.com/office/drawing/2014/main" id="{5D17598C-0C57-4F4E-8F6B-A2AD8071F8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37">
                <a:extLst>
                  <a:ext uri="{FF2B5EF4-FFF2-40B4-BE49-F238E27FC236}">
                    <a16:creationId xmlns:a16="http://schemas.microsoft.com/office/drawing/2014/main" id="{EBEBC0DC-F56F-48FE-824E-E9378C4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38">
                <a:extLst>
                  <a:ext uri="{FF2B5EF4-FFF2-40B4-BE49-F238E27FC236}">
                    <a16:creationId xmlns:a16="http://schemas.microsoft.com/office/drawing/2014/main" id="{CC7FDCF1-1736-48A0-BDB2-87D6E09067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39">
                <a:extLst>
                  <a:ext uri="{FF2B5EF4-FFF2-40B4-BE49-F238E27FC236}">
                    <a16:creationId xmlns:a16="http://schemas.microsoft.com/office/drawing/2014/main" id="{2A650CF5-564F-44D1-AB08-6C500DD3C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40">
                <a:extLst>
                  <a:ext uri="{FF2B5EF4-FFF2-40B4-BE49-F238E27FC236}">
                    <a16:creationId xmlns:a16="http://schemas.microsoft.com/office/drawing/2014/main" id="{3108FEFA-0402-4C1C-AE39-5ADC09402F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Rectangle 41">
                <a:extLst>
                  <a:ext uri="{FF2B5EF4-FFF2-40B4-BE49-F238E27FC236}">
                    <a16:creationId xmlns:a16="http://schemas.microsoft.com/office/drawing/2014/main" id="{340AE827-F344-464F-851C-E03AFC98DC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DFBA8C0E-772D-40B5-9816-BE49F52CEBE4}"/>
              </a:ext>
            </a:extLst>
          </p:cNvPr>
          <p:cNvSpPr>
            <a:spLocks noGrp="1"/>
          </p:cNvSpPr>
          <p:nvPr>
            <p:ph type="title"/>
          </p:nvPr>
        </p:nvSpPr>
        <p:spPr>
          <a:xfrm>
            <a:off x="6569957" y="618518"/>
            <a:ext cx="4747088" cy="1478570"/>
          </a:xfrm>
        </p:spPr>
        <p:txBody>
          <a:bodyPr vert="horz" lIns="91440" tIns="45720" rIns="91440" bIns="45720" rtlCol="0" anchor="ctr">
            <a:normAutofit/>
          </a:bodyPr>
          <a:lstStyle/>
          <a:p>
            <a:r>
              <a:rPr lang="en-US" b="1" dirty="0"/>
              <a:t>PROBLEM IDENTIFICATION</a:t>
            </a:r>
          </a:p>
        </p:txBody>
      </p:sp>
      <p:sp>
        <p:nvSpPr>
          <p:cNvPr id="160" name="Round Diagonal Corner Rectangle 9">
            <a:extLst>
              <a:ext uri="{FF2B5EF4-FFF2-40B4-BE49-F238E27FC236}">
                <a16:creationId xmlns:a16="http://schemas.microsoft.com/office/drawing/2014/main" id="{14436AD2-BD0F-4545-B2E9-06007B35B8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descr="A person's hand removing a ticket from a machine">
            <a:extLst>
              <a:ext uri="{FF2B5EF4-FFF2-40B4-BE49-F238E27FC236}">
                <a16:creationId xmlns:a16="http://schemas.microsoft.com/office/drawing/2014/main" id="{F5C5E4C1-1C3B-432D-9A3A-53393ABF2307}"/>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26707"/>
          <a:stretch/>
        </p:blipFill>
        <p:spPr>
          <a:xfrm>
            <a:off x="1118988" y="1328059"/>
            <a:ext cx="4635583" cy="4205945"/>
          </a:xfrm>
          <a:prstGeom prst="rect">
            <a:avLst/>
          </a:prstGeom>
        </p:spPr>
      </p:pic>
      <p:sp>
        <p:nvSpPr>
          <p:cNvPr id="3" name="Content Placeholder 2">
            <a:extLst>
              <a:ext uri="{FF2B5EF4-FFF2-40B4-BE49-F238E27FC236}">
                <a16:creationId xmlns:a16="http://schemas.microsoft.com/office/drawing/2014/main" id="{C7924428-9AA2-49B7-99A0-07476FCF1300}"/>
              </a:ext>
            </a:extLst>
          </p:cNvPr>
          <p:cNvSpPr>
            <a:spLocks noGrp="1"/>
          </p:cNvSpPr>
          <p:nvPr>
            <p:ph sz="half" idx="1"/>
          </p:nvPr>
        </p:nvSpPr>
        <p:spPr>
          <a:xfrm>
            <a:off x="6569957" y="2249487"/>
            <a:ext cx="4747087" cy="3541714"/>
          </a:xfrm>
        </p:spPr>
        <p:txBody>
          <a:bodyPr vert="horz" lIns="91440" tIns="45720" rIns="91440" bIns="45720" rtlCol="0">
            <a:normAutofit/>
          </a:bodyPr>
          <a:lstStyle/>
          <a:p>
            <a:pPr>
              <a:lnSpc>
                <a:spcPct val="110000"/>
              </a:lnSpc>
            </a:pPr>
            <a:r>
              <a:rPr lang="en-US" sz="2200" dirty="0">
                <a:effectLst>
                  <a:outerShdw blurRad="38100" dist="38100" dir="2700000" algn="tl">
                    <a:srgbClr val="000000">
                      <a:alpha val="43137"/>
                    </a:srgbClr>
                  </a:outerShdw>
                </a:effectLst>
              </a:rPr>
              <a:t>Big Mountain Resort is undercharging for its facilities and features and desires to increase admission ticket prices to cover operational costs and be priced more accurately while remaining competitive in market value. New and additional costs to draw and retain customers also necessitate the demand for a ticket price increase.</a:t>
            </a:r>
          </a:p>
        </p:txBody>
      </p:sp>
    </p:spTree>
    <p:extLst>
      <p:ext uri="{BB962C8B-B14F-4D97-AF65-F5344CB8AC3E}">
        <p14:creationId xmlns:p14="http://schemas.microsoft.com/office/powerpoint/2010/main" val="1367979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45" name="Picture 2">
            <a:extLst>
              <a:ext uri="{FF2B5EF4-FFF2-40B4-BE49-F238E27FC236}">
                <a16:creationId xmlns:a16="http://schemas.microsoft.com/office/drawing/2014/main" id="{519FA62B-A2C9-49F5-8C45-9D5CDCD72B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7" name="Group 146">
            <a:extLst>
              <a:ext uri="{FF2B5EF4-FFF2-40B4-BE49-F238E27FC236}">
                <a16:creationId xmlns:a16="http://schemas.microsoft.com/office/drawing/2014/main" id="{A24E966C-35F3-4DB1-8C23-4BC252E4E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48" name="Group 147">
              <a:extLst>
                <a:ext uri="{FF2B5EF4-FFF2-40B4-BE49-F238E27FC236}">
                  <a16:creationId xmlns:a16="http://schemas.microsoft.com/office/drawing/2014/main" id="{C24ADCBC-2A94-4F6E-BC8D-278612B7ACF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160" name="Rectangle 5">
                <a:extLst>
                  <a:ext uri="{FF2B5EF4-FFF2-40B4-BE49-F238E27FC236}">
                    <a16:creationId xmlns:a16="http://schemas.microsoft.com/office/drawing/2014/main" id="{38F45A3E-0BAF-4E7A-AD24-51B345041D5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1" name="Freeform 6">
                <a:extLst>
                  <a:ext uri="{FF2B5EF4-FFF2-40B4-BE49-F238E27FC236}">
                    <a16:creationId xmlns:a16="http://schemas.microsoft.com/office/drawing/2014/main" id="{5340FE26-BABB-409C-A32A-B3D10BD23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2" name="Freeform 7">
                <a:extLst>
                  <a:ext uri="{FF2B5EF4-FFF2-40B4-BE49-F238E27FC236}">
                    <a16:creationId xmlns:a16="http://schemas.microsoft.com/office/drawing/2014/main" id="{A9468B59-1984-42C3-88A4-942CF6EF75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3" name="Freeform 8">
                <a:extLst>
                  <a:ext uri="{FF2B5EF4-FFF2-40B4-BE49-F238E27FC236}">
                    <a16:creationId xmlns:a16="http://schemas.microsoft.com/office/drawing/2014/main" id="{F6B5E914-0078-49CC-AD42-C97DC361C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4" name="Freeform 9">
                <a:extLst>
                  <a:ext uri="{FF2B5EF4-FFF2-40B4-BE49-F238E27FC236}">
                    <a16:creationId xmlns:a16="http://schemas.microsoft.com/office/drawing/2014/main" id="{D18B3F5A-0978-48AE-9360-8ABC8CEAB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5" name="Freeform 10">
                <a:extLst>
                  <a:ext uri="{FF2B5EF4-FFF2-40B4-BE49-F238E27FC236}">
                    <a16:creationId xmlns:a16="http://schemas.microsoft.com/office/drawing/2014/main" id="{27E73F9B-CBFF-473A-9B41-8964B831E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6" name="Freeform 11">
                <a:extLst>
                  <a:ext uri="{FF2B5EF4-FFF2-40B4-BE49-F238E27FC236}">
                    <a16:creationId xmlns:a16="http://schemas.microsoft.com/office/drawing/2014/main" id="{558218B5-0904-4C19-8935-1A64432BC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7" name="Freeform 12">
                <a:extLst>
                  <a:ext uri="{FF2B5EF4-FFF2-40B4-BE49-F238E27FC236}">
                    <a16:creationId xmlns:a16="http://schemas.microsoft.com/office/drawing/2014/main" id="{DBCBCB59-A700-4032-AB43-CB06687996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8" name="Freeform 13">
                <a:extLst>
                  <a:ext uri="{FF2B5EF4-FFF2-40B4-BE49-F238E27FC236}">
                    <a16:creationId xmlns:a16="http://schemas.microsoft.com/office/drawing/2014/main" id="{861A9C11-1685-4F09-B995-D5ECAD153F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9" name="Freeform 14">
                <a:extLst>
                  <a:ext uri="{FF2B5EF4-FFF2-40B4-BE49-F238E27FC236}">
                    <a16:creationId xmlns:a16="http://schemas.microsoft.com/office/drawing/2014/main" id="{57CCC420-3BF0-4A3E-A4FB-41537B064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0" name="Freeform 15">
                <a:extLst>
                  <a:ext uri="{FF2B5EF4-FFF2-40B4-BE49-F238E27FC236}">
                    <a16:creationId xmlns:a16="http://schemas.microsoft.com/office/drawing/2014/main" id="{1DEFC6D1-15DA-4DDC-8FD1-B7630B8D60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1" name="Line 16">
                <a:extLst>
                  <a:ext uri="{FF2B5EF4-FFF2-40B4-BE49-F238E27FC236}">
                    <a16:creationId xmlns:a16="http://schemas.microsoft.com/office/drawing/2014/main" id="{0C6F2EE9-81FE-4B46-9513-6EC7D930124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72" name="Freeform 17">
                <a:extLst>
                  <a:ext uri="{FF2B5EF4-FFF2-40B4-BE49-F238E27FC236}">
                    <a16:creationId xmlns:a16="http://schemas.microsoft.com/office/drawing/2014/main" id="{26DF77E9-F68C-4FE0-864E-A4A4DE36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3" name="Freeform 18">
                <a:extLst>
                  <a:ext uri="{FF2B5EF4-FFF2-40B4-BE49-F238E27FC236}">
                    <a16:creationId xmlns:a16="http://schemas.microsoft.com/office/drawing/2014/main" id="{9D3495ED-B588-4755-B8BB-18D33E4AC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4" name="Freeform 19">
                <a:extLst>
                  <a:ext uri="{FF2B5EF4-FFF2-40B4-BE49-F238E27FC236}">
                    <a16:creationId xmlns:a16="http://schemas.microsoft.com/office/drawing/2014/main" id="{E76105FE-305A-42A7-B2DD-388B99FAB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20">
                <a:extLst>
                  <a:ext uri="{FF2B5EF4-FFF2-40B4-BE49-F238E27FC236}">
                    <a16:creationId xmlns:a16="http://schemas.microsoft.com/office/drawing/2014/main" id="{F1883F6E-6FAE-49E2-AE28-02B88BEBF6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6" name="Rectangle 21">
                <a:extLst>
                  <a:ext uri="{FF2B5EF4-FFF2-40B4-BE49-F238E27FC236}">
                    <a16:creationId xmlns:a16="http://schemas.microsoft.com/office/drawing/2014/main" id="{8C8A198F-A0AA-455F-ACD5-8587457BDD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77" name="Freeform 22">
                <a:extLst>
                  <a:ext uri="{FF2B5EF4-FFF2-40B4-BE49-F238E27FC236}">
                    <a16:creationId xmlns:a16="http://schemas.microsoft.com/office/drawing/2014/main" id="{E57E155C-0F05-498E-B0E3-33AE15B7E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8" name="Freeform 23">
                <a:extLst>
                  <a:ext uri="{FF2B5EF4-FFF2-40B4-BE49-F238E27FC236}">
                    <a16:creationId xmlns:a16="http://schemas.microsoft.com/office/drawing/2014/main" id="{3D7FB1D7-F9DB-443D-A2D4-40C46F6975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9" name="Freeform 24">
                <a:extLst>
                  <a:ext uri="{FF2B5EF4-FFF2-40B4-BE49-F238E27FC236}">
                    <a16:creationId xmlns:a16="http://schemas.microsoft.com/office/drawing/2014/main" id="{9EF7FB08-B52A-4C0D-BF32-AC6D91AE99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0" name="Freeform 25">
                <a:extLst>
                  <a:ext uri="{FF2B5EF4-FFF2-40B4-BE49-F238E27FC236}">
                    <a16:creationId xmlns:a16="http://schemas.microsoft.com/office/drawing/2014/main" id="{2A27D708-7911-4EAB-8A9D-E608726B5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26">
                <a:extLst>
                  <a:ext uri="{FF2B5EF4-FFF2-40B4-BE49-F238E27FC236}">
                    <a16:creationId xmlns:a16="http://schemas.microsoft.com/office/drawing/2014/main" id="{40A3E3AC-335B-4EAB-A5D4-E72C8434A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Freeform 27">
                <a:extLst>
                  <a:ext uri="{FF2B5EF4-FFF2-40B4-BE49-F238E27FC236}">
                    <a16:creationId xmlns:a16="http://schemas.microsoft.com/office/drawing/2014/main" id="{FC4E923E-7CEC-4950-8C12-F40EAE7A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3" name="Freeform 28">
                <a:extLst>
                  <a:ext uri="{FF2B5EF4-FFF2-40B4-BE49-F238E27FC236}">
                    <a16:creationId xmlns:a16="http://schemas.microsoft.com/office/drawing/2014/main" id="{23A92FB5-3211-4195-8FFA-A8F49F6777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29">
                <a:extLst>
                  <a:ext uri="{FF2B5EF4-FFF2-40B4-BE49-F238E27FC236}">
                    <a16:creationId xmlns:a16="http://schemas.microsoft.com/office/drawing/2014/main" id="{BB88442A-84E1-4264-BD24-B14020F21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30">
                <a:extLst>
                  <a:ext uri="{FF2B5EF4-FFF2-40B4-BE49-F238E27FC236}">
                    <a16:creationId xmlns:a16="http://schemas.microsoft.com/office/drawing/2014/main" id="{B47AD665-0844-40BF-AE62-BA493929C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31">
                <a:extLst>
                  <a:ext uri="{FF2B5EF4-FFF2-40B4-BE49-F238E27FC236}">
                    <a16:creationId xmlns:a16="http://schemas.microsoft.com/office/drawing/2014/main" id="{01D8E540-292C-4867-BD21-43910262E9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49" name="Group 148">
              <a:extLst>
                <a:ext uri="{FF2B5EF4-FFF2-40B4-BE49-F238E27FC236}">
                  <a16:creationId xmlns:a16="http://schemas.microsoft.com/office/drawing/2014/main" id="{A00C8F50-D632-4BE8-B5BF-8AEAE2D1326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50" name="Freeform 32">
                <a:extLst>
                  <a:ext uri="{FF2B5EF4-FFF2-40B4-BE49-F238E27FC236}">
                    <a16:creationId xmlns:a16="http://schemas.microsoft.com/office/drawing/2014/main" id="{7870CC07-8D37-4F4D-A73B-9762FFAB1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33">
                <a:extLst>
                  <a:ext uri="{FF2B5EF4-FFF2-40B4-BE49-F238E27FC236}">
                    <a16:creationId xmlns:a16="http://schemas.microsoft.com/office/drawing/2014/main" id="{06B84BAB-C27B-4804-9496-FDDA7FF6F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34">
                <a:extLst>
                  <a:ext uri="{FF2B5EF4-FFF2-40B4-BE49-F238E27FC236}">
                    <a16:creationId xmlns:a16="http://schemas.microsoft.com/office/drawing/2014/main" id="{45E90447-AF32-4C90-8940-D5EBE9F64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35">
                <a:extLst>
                  <a:ext uri="{FF2B5EF4-FFF2-40B4-BE49-F238E27FC236}">
                    <a16:creationId xmlns:a16="http://schemas.microsoft.com/office/drawing/2014/main" id="{DFD35AB5-2871-471E-87D3-C3C024C31E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36">
                <a:extLst>
                  <a:ext uri="{FF2B5EF4-FFF2-40B4-BE49-F238E27FC236}">
                    <a16:creationId xmlns:a16="http://schemas.microsoft.com/office/drawing/2014/main" id="{60EED77B-C4CD-44DE-B7AA-472CBEE6EC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Freeform 37">
                <a:extLst>
                  <a:ext uri="{FF2B5EF4-FFF2-40B4-BE49-F238E27FC236}">
                    <a16:creationId xmlns:a16="http://schemas.microsoft.com/office/drawing/2014/main" id="{68122908-2E24-4971-A70E-29CFE953E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6" name="Freeform 38">
                <a:extLst>
                  <a:ext uri="{FF2B5EF4-FFF2-40B4-BE49-F238E27FC236}">
                    <a16:creationId xmlns:a16="http://schemas.microsoft.com/office/drawing/2014/main" id="{43930918-848F-4F70-8C42-426DCCB4D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7" name="Freeform 39">
                <a:extLst>
                  <a:ext uri="{FF2B5EF4-FFF2-40B4-BE49-F238E27FC236}">
                    <a16:creationId xmlns:a16="http://schemas.microsoft.com/office/drawing/2014/main" id="{7C2C1A0B-06A1-4F89-9A58-66CAB57F1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8" name="Freeform 40">
                <a:extLst>
                  <a:ext uri="{FF2B5EF4-FFF2-40B4-BE49-F238E27FC236}">
                    <a16:creationId xmlns:a16="http://schemas.microsoft.com/office/drawing/2014/main" id="{F26FAEF0-6EA1-41B4-AC1D-0BC56E43E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9" name="Rectangle 41">
                <a:extLst>
                  <a:ext uri="{FF2B5EF4-FFF2-40B4-BE49-F238E27FC236}">
                    <a16:creationId xmlns:a16="http://schemas.microsoft.com/office/drawing/2014/main" id="{563F085C-A9C1-47AB-9656-468B79DE5A2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21D4F9E4-732A-47BB-B66F-42164361B58C}"/>
              </a:ext>
            </a:extLst>
          </p:cNvPr>
          <p:cNvSpPr>
            <a:spLocks noGrp="1"/>
          </p:cNvSpPr>
          <p:nvPr>
            <p:ph type="title"/>
          </p:nvPr>
        </p:nvSpPr>
        <p:spPr>
          <a:xfrm>
            <a:off x="1141413" y="618518"/>
            <a:ext cx="9905998" cy="1478570"/>
          </a:xfrm>
        </p:spPr>
        <p:txBody>
          <a:bodyPr vert="horz" lIns="91440" tIns="45720" rIns="91440" bIns="45720" rtlCol="0" anchor="ctr">
            <a:normAutofit/>
          </a:bodyPr>
          <a:lstStyle/>
          <a:p>
            <a:pPr algn="ctr"/>
            <a:r>
              <a:rPr lang="en-US" b="1" dirty="0"/>
              <a:t>RECOMMENDATION AND KEY FINDINGS</a:t>
            </a:r>
          </a:p>
        </p:txBody>
      </p:sp>
      <p:pic>
        <p:nvPicPr>
          <p:cNvPr id="6" name="Content Placeholder 5" descr="Cable cars">
            <a:extLst>
              <a:ext uri="{FF2B5EF4-FFF2-40B4-BE49-F238E27FC236}">
                <a16:creationId xmlns:a16="http://schemas.microsoft.com/office/drawing/2014/main" id="{31186420-4E74-46CE-B024-22F2A2B686D6}"/>
              </a:ext>
            </a:extLst>
          </p:cNvPr>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t="1911" r="3" b="3"/>
          <a:stretch/>
        </p:blipFill>
        <p:spPr>
          <a:xfrm>
            <a:off x="6392335" y="2497720"/>
            <a:ext cx="4655075"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aphicFrame>
        <p:nvGraphicFramePr>
          <p:cNvPr id="54" name="Content Placeholder 3">
            <a:extLst>
              <a:ext uri="{FF2B5EF4-FFF2-40B4-BE49-F238E27FC236}">
                <a16:creationId xmlns:a16="http://schemas.microsoft.com/office/drawing/2014/main" id="{F87308FC-28DD-44D8-82B6-9CBB7EE0D013}"/>
              </a:ext>
            </a:extLst>
          </p:cNvPr>
          <p:cNvGraphicFramePr>
            <a:graphicFrameLocks noGrp="1"/>
          </p:cNvGraphicFramePr>
          <p:nvPr>
            <p:ph sz="half" idx="2"/>
            <p:extLst>
              <p:ext uri="{D42A27DB-BD31-4B8C-83A1-F6EECF244321}">
                <p14:modId xmlns:p14="http://schemas.microsoft.com/office/powerpoint/2010/main" val="3490888064"/>
              </p:ext>
            </p:extLst>
          </p:nvPr>
        </p:nvGraphicFramePr>
        <p:xfrm>
          <a:off x="1141412" y="2249487"/>
          <a:ext cx="4844521" cy="35417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570330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A979-02E0-49E1-A18E-21E5EC4FB097}"/>
              </a:ext>
            </a:extLst>
          </p:cNvPr>
          <p:cNvSpPr>
            <a:spLocks noGrp="1"/>
          </p:cNvSpPr>
          <p:nvPr>
            <p:ph type="title"/>
          </p:nvPr>
        </p:nvSpPr>
        <p:spPr/>
        <p:txBody>
          <a:bodyPr/>
          <a:lstStyle/>
          <a:p>
            <a:pPr algn="ctr"/>
            <a:r>
              <a:rPr lang="en-US" b="1" dirty="0"/>
              <a:t>MODELING RESULTS AND ANALYSIS</a:t>
            </a:r>
          </a:p>
        </p:txBody>
      </p:sp>
      <p:sp>
        <p:nvSpPr>
          <p:cNvPr id="3" name="Content Placeholder 2">
            <a:extLst>
              <a:ext uri="{FF2B5EF4-FFF2-40B4-BE49-F238E27FC236}">
                <a16:creationId xmlns:a16="http://schemas.microsoft.com/office/drawing/2014/main" id="{04310644-F51D-4BE8-82F2-63E9CACA313B}"/>
              </a:ext>
            </a:extLst>
          </p:cNvPr>
          <p:cNvSpPr>
            <a:spLocks noGrp="1"/>
          </p:cNvSpPr>
          <p:nvPr>
            <p:ph sz="half" idx="1"/>
          </p:nvPr>
        </p:nvSpPr>
        <p:spPr>
          <a:xfrm>
            <a:off x="675861" y="2249486"/>
            <a:ext cx="5343939" cy="3541714"/>
          </a:xfrm>
        </p:spPr>
        <p:txBody>
          <a:bodyPr>
            <a:normAutofit/>
          </a:bodyPr>
          <a:lstStyle/>
          <a:p>
            <a:pPr marL="0" indent="0">
              <a:buNone/>
            </a:pPr>
            <a:r>
              <a:rPr lang="en-US" dirty="0"/>
              <a:t>	</a:t>
            </a:r>
            <a:r>
              <a:rPr lang="en-US" dirty="0">
                <a:effectLst>
                  <a:outerShdw blurRad="38100" dist="38100" dir="2700000" algn="tl">
                    <a:srgbClr val="000000">
                      <a:alpha val="43137"/>
                    </a:srgbClr>
                  </a:outerShdw>
                </a:effectLst>
              </a:rPr>
              <a:t>		count	%</a:t>
            </a:r>
          </a:p>
          <a:p>
            <a:r>
              <a:rPr lang="en-US" dirty="0">
                <a:effectLst>
                  <a:outerShdw blurRad="38100" dist="38100" dir="2700000" algn="tl">
                    <a:srgbClr val="000000">
                      <a:alpha val="43137"/>
                    </a:srgbClr>
                  </a:outerShdw>
                </a:effectLst>
              </a:rPr>
              <a:t>	fastEight	166	50.303030</a:t>
            </a:r>
          </a:p>
          <a:p>
            <a:r>
              <a:rPr lang="en-US" dirty="0">
                <a:effectLst>
                  <a:outerShdw blurRad="38100" dist="38100" dir="2700000" algn="tl">
                    <a:srgbClr val="000000">
                      <a:alpha val="43137"/>
                    </a:srgbClr>
                  </a:outerShdw>
                </a:effectLst>
              </a:rPr>
              <a:t>NightSkiing_ac	143	43.333333</a:t>
            </a:r>
          </a:p>
          <a:p>
            <a:r>
              <a:rPr lang="en-US" dirty="0">
                <a:effectLst>
                  <a:outerShdw blurRad="38100" dist="38100" dir="2700000" algn="tl">
                    <a:srgbClr val="000000">
                      <a:alpha val="43137"/>
                    </a:srgbClr>
                  </a:outerShdw>
                </a:effectLst>
              </a:rPr>
              <a:t>AdultWeekday	54	16.363636</a:t>
            </a:r>
          </a:p>
          <a:p>
            <a:r>
              <a:rPr lang="en-US" dirty="0">
                <a:effectLst>
                  <a:outerShdw blurRad="38100" dist="38100" dir="2700000" algn="tl">
                    <a:srgbClr val="000000">
                      <a:alpha val="43137"/>
                    </a:srgbClr>
                  </a:outerShdw>
                </a:effectLst>
              </a:rPr>
              <a:t>AdultWeekend	51	15.454545</a:t>
            </a:r>
          </a:p>
        </p:txBody>
      </p:sp>
      <p:sp>
        <p:nvSpPr>
          <p:cNvPr id="4" name="Content Placeholder 3">
            <a:extLst>
              <a:ext uri="{FF2B5EF4-FFF2-40B4-BE49-F238E27FC236}">
                <a16:creationId xmlns:a16="http://schemas.microsoft.com/office/drawing/2014/main" id="{0B6BA9A8-522D-456A-BE1E-AA0BC5F549C7}"/>
              </a:ext>
            </a:extLst>
          </p:cNvPr>
          <p:cNvSpPr>
            <a:spLocks noGrp="1"/>
          </p:cNvSpPr>
          <p:nvPr>
            <p:ph sz="half" idx="2"/>
          </p:nvPr>
        </p:nvSpPr>
        <p:spPr/>
        <p:txBody>
          <a:bodyPr>
            <a:normAutofit/>
          </a:bodyPr>
          <a:lstStyle/>
          <a:p>
            <a:r>
              <a:rPr lang="en-US" dirty="0">
                <a:effectLst>
                  <a:outerShdw blurRad="38100" dist="38100" dir="2700000" algn="tl">
                    <a:srgbClr val="000000">
                      <a:alpha val="43137"/>
                    </a:srgbClr>
                  </a:outerShdw>
                </a:effectLst>
              </a:rPr>
              <a:t>As illustrated by the data frame on the left, about 16% of resorts are missing ticket price values but some have one price target available while lacking the other price target having either AdultWeekday but not AdultWeekend and vice versa. </a:t>
            </a:r>
          </a:p>
        </p:txBody>
      </p:sp>
    </p:spTree>
    <p:extLst>
      <p:ext uri="{BB962C8B-B14F-4D97-AF65-F5344CB8AC3E}">
        <p14:creationId xmlns:p14="http://schemas.microsoft.com/office/powerpoint/2010/main" val="1234956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744EC-6F7C-424F-9D8E-917E504C613E}"/>
              </a:ext>
            </a:extLst>
          </p:cNvPr>
          <p:cNvSpPr>
            <a:spLocks noGrp="1"/>
          </p:cNvSpPr>
          <p:nvPr>
            <p:ph type="title"/>
          </p:nvPr>
        </p:nvSpPr>
        <p:spPr/>
        <p:txBody>
          <a:bodyPr/>
          <a:lstStyle/>
          <a:p>
            <a:pPr algn="ctr"/>
            <a:r>
              <a:rPr lang="en-US" b="1" dirty="0"/>
              <a:t>MODELING RESULTS AND ANALYSIS</a:t>
            </a:r>
          </a:p>
        </p:txBody>
      </p:sp>
      <p:sp>
        <p:nvSpPr>
          <p:cNvPr id="4" name="Content Placeholder 3">
            <a:extLst>
              <a:ext uri="{FF2B5EF4-FFF2-40B4-BE49-F238E27FC236}">
                <a16:creationId xmlns:a16="http://schemas.microsoft.com/office/drawing/2014/main" id="{3C6D9A69-A836-4623-B794-E11E1A726F2A}"/>
              </a:ext>
            </a:extLst>
          </p:cNvPr>
          <p:cNvSpPr>
            <a:spLocks noGrp="1"/>
          </p:cNvSpPr>
          <p:nvPr>
            <p:ph sz="half" idx="2"/>
          </p:nvPr>
        </p:nvSpPr>
        <p:spPr/>
        <p:txBody>
          <a:bodyPr>
            <a:normAutofit/>
          </a:bodyPr>
          <a:lstStyle/>
          <a:p>
            <a:r>
              <a:rPr lang="en-US" sz="1800" dirty="0">
                <a:effectLst>
                  <a:outerShdw blurRad="38100" dist="38100" dir="2700000" algn="tl">
                    <a:srgbClr val="000000">
                      <a:alpha val="43137"/>
                    </a:srgbClr>
                  </a:outerShdw>
                </a:effectLst>
              </a:rPr>
              <a:t>Big Mountain ranks highly in many features offered at resorts including high number of total chairs, high number of fast quads, one of the largest skiable terrains, and as seen on the left on the histogram, one of the largest areas covered by snow makers. BMR is positioned advantageously in finding support for a price increase and the training model shows BMR is undercharging and can raise the price to cover additional costs.</a:t>
            </a:r>
          </a:p>
        </p:txBody>
      </p:sp>
      <p:pic>
        <p:nvPicPr>
          <p:cNvPr id="1030" name="Picture 6">
            <a:extLst>
              <a:ext uri="{FF2B5EF4-FFF2-40B4-BE49-F238E27FC236}">
                <a16:creationId xmlns:a16="http://schemas.microsoft.com/office/drawing/2014/main" id="{2F016710-2FBA-48F4-8418-5ADDA3B3C805}"/>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657226" y="1614489"/>
            <a:ext cx="5362575" cy="4624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607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CC823-FC5D-41E8-95ED-DE91959314B1}"/>
              </a:ext>
            </a:extLst>
          </p:cNvPr>
          <p:cNvSpPr>
            <a:spLocks noGrp="1"/>
          </p:cNvSpPr>
          <p:nvPr>
            <p:ph type="title"/>
          </p:nvPr>
        </p:nvSpPr>
        <p:spPr/>
        <p:txBody>
          <a:bodyPr/>
          <a:lstStyle/>
          <a:p>
            <a:pPr algn="ctr"/>
            <a:r>
              <a:rPr lang="en-US" b="1" dirty="0"/>
              <a:t>MODELING RESULTS AND ANALYSIS</a:t>
            </a:r>
          </a:p>
        </p:txBody>
      </p:sp>
      <p:sp>
        <p:nvSpPr>
          <p:cNvPr id="4" name="Content Placeholder 3">
            <a:extLst>
              <a:ext uri="{FF2B5EF4-FFF2-40B4-BE49-F238E27FC236}">
                <a16:creationId xmlns:a16="http://schemas.microsoft.com/office/drawing/2014/main" id="{0C62AB4A-4692-4577-90F5-5B00A1EE11A8}"/>
              </a:ext>
            </a:extLst>
          </p:cNvPr>
          <p:cNvSpPr>
            <a:spLocks noGrp="1"/>
          </p:cNvSpPr>
          <p:nvPr>
            <p:ph sz="half" idx="2"/>
          </p:nvPr>
        </p:nvSpPr>
        <p:spPr/>
        <p:txBody>
          <a:bodyPr>
            <a:normAutofit fontScale="92500"/>
          </a:bodyPr>
          <a:lstStyle/>
          <a:p>
            <a:r>
              <a:rPr lang="en-US" sz="1800" dirty="0">
                <a:effectLst>
                  <a:outerShdw blurRad="38100" dist="38100" dir="2700000" algn="tl">
                    <a:srgbClr val="000000">
                      <a:alpha val="43137"/>
                    </a:srgbClr>
                  </a:outerShdw>
                </a:effectLst>
              </a:rPr>
              <a:t>Big Mountain Resort’s modeled price ended up higher than its current price due to BMR originally undercharging for its facilities and features. Deficiencies in the data were potentially there as far as accurate data for the other resorts as if BMR’s ticket price needed to be adjusted accordingly, then perhaps some other resorts ticket prices were skewed either leaning toward being too cheap or too expensive relative to their features. A histogram of ticket prices for resorts across states is provided in the left for reference.</a:t>
            </a:r>
          </a:p>
        </p:txBody>
      </p:sp>
      <p:pic>
        <p:nvPicPr>
          <p:cNvPr id="2050" name="Picture 2">
            <a:extLst>
              <a:ext uri="{FF2B5EF4-FFF2-40B4-BE49-F238E27FC236}">
                <a16:creationId xmlns:a16="http://schemas.microsoft.com/office/drawing/2014/main" id="{2AAA34C7-DA7D-402D-AD4D-F75E21723A41}"/>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657225" y="1657350"/>
            <a:ext cx="5362575" cy="4582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219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57" name="Picture 2">
            <a:extLst>
              <a:ext uri="{FF2B5EF4-FFF2-40B4-BE49-F238E27FC236}">
                <a16:creationId xmlns:a16="http://schemas.microsoft.com/office/drawing/2014/main" id="{519FA62B-A2C9-49F5-8C45-9D5CDCD72B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84" name="Group 12">
            <a:extLst>
              <a:ext uri="{FF2B5EF4-FFF2-40B4-BE49-F238E27FC236}">
                <a16:creationId xmlns:a16="http://schemas.microsoft.com/office/drawing/2014/main" id="{A24E966C-35F3-4DB1-8C23-4BC252E4E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4" name="Group 13">
              <a:extLst>
                <a:ext uri="{FF2B5EF4-FFF2-40B4-BE49-F238E27FC236}">
                  <a16:creationId xmlns:a16="http://schemas.microsoft.com/office/drawing/2014/main" id="{C24ADCBC-2A94-4F6E-BC8D-278612B7ACF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26" name="Rectangle 5">
                <a:extLst>
                  <a:ext uri="{FF2B5EF4-FFF2-40B4-BE49-F238E27FC236}">
                    <a16:creationId xmlns:a16="http://schemas.microsoft.com/office/drawing/2014/main" id="{38F45A3E-0BAF-4E7A-AD24-51B345041D5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7" name="Freeform 6">
                <a:extLst>
                  <a:ext uri="{FF2B5EF4-FFF2-40B4-BE49-F238E27FC236}">
                    <a16:creationId xmlns:a16="http://schemas.microsoft.com/office/drawing/2014/main" id="{5340FE26-BABB-409C-A32A-B3D10BD23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7">
                <a:extLst>
                  <a:ext uri="{FF2B5EF4-FFF2-40B4-BE49-F238E27FC236}">
                    <a16:creationId xmlns:a16="http://schemas.microsoft.com/office/drawing/2014/main" id="{A9468B59-1984-42C3-88A4-942CF6EF75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8">
                <a:extLst>
                  <a:ext uri="{FF2B5EF4-FFF2-40B4-BE49-F238E27FC236}">
                    <a16:creationId xmlns:a16="http://schemas.microsoft.com/office/drawing/2014/main" id="{F6B5E914-0078-49CC-AD42-C97DC361C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9">
                <a:extLst>
                  <a:ext uri="{FF2B5EF4-FFF2-40B4-BE49-F238E27FC236}">
                    <a16:creationId xmlns:a16="http://schemas.microsoft.com/office/drawing/2014/main" id="{D18B3F5A-0978-48AE-9360-8ABC8CEAB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0">
                <a:extLst>
                  <a:ext uri="{FF2B5EF4-FFF2-40B4-BE49-F238E27FC236}">
                    <a16:creationId xmlns:a16="http://schemas.microsoft.com/office/drawing/2014/main" id="{27E73F9B-CBFF-473A-9B41-8964B831E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11">
                <a:extLst>
                  <a:ext uri="{FF2B5EF4-FFF2-40B4-BE49-F238E27FC236}">
                    <a16:creationId xmlns:a16="http://schemas.microsoft.com/office/drawing/2014/main" id="{558218B5-0904-4C19-8935-1A64432BC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12">
                <a:extLst>
                  <a:ext uri="{FF2B5EF4-FFF2-40B4-BE49-F238E27FC236}">
                    <a16:creationId xmlns:a16="http://schemas.microsoft.com/office/drawing/2014/main" id="{DBCBCB59-A700-4032-AB43-CB06687996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13">
                <a:extLst>
                  <a:ext uri="{FF2B5EF4-FFF2-40B4-BE49-F238E27FC236}">
                    <a16:creationId xmlns:a16="http://schemas.microsoft.com/office/drawing/2014/main" id="{861A9C11-1685-4F09-B995-D5ECAD153F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14">
                <a:extLst>
                  <a:ext uri="{FF2B5EF4-FFF2-40B4-BE49-F238E27FC236}">
                    <a16:creationId xmlns:a16="http://schemas.microsoft.com/office/drawing/2014/main" id="{57CCC420-3BF0-4A3E-A4FB-41537B064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15">
                <a:extLst>
                  <a:ext uri="{FF2B5EF4-FFF2-40B4-BE49-F238E27FC236}">
                    <a16:creationId xmlns:a16="http://schemas.microsoft.com/office/drawing/2014/main" id="{1DEFC6D1-15DA-4DDC-8FD1-B7630B8D60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Line 16">
                <a:extLst>
                  <a:ext uri="{FF2B5EF4-FFF2-40B4-BE49-F238E27FC236}">
                    <a16:creationId xmlns:a16="http://schemas.microsoft.com/office/drawing/2014/main" id="{0C6F2EE9-81FE-4B46-9513-6EC7D930124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8" name="Freeform 17">
                <a:extLst>
                  <a:ext uri="{FF2B5EF4-FFF2-40B4-BE49-F238E27FC236}">
                    <a16:creationId xmlns:a16="http://schemas.microsoft.com/office/drawing/2014/main" id="{26DF77E9-F68C-4FE0-864E-A4A4DE36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18">
                <a:extLst>
                  <a:ext uri="{FF2B5EF4-FFF2-40B4-BE49-F238E27FC236}">
                    <a16:creationId xmlns:a16="http://schemas.microsoft.com/office/drawing/2014/main" id="{9D3495ED-B588-4755-B8BB-18D33E4AC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19">
                <a:extLst>
                  <a:ext uri="{FF2B5EF4-FFF2-40B4-BE49-F238E27FC236}">
                    <a16:creationId xmlns:a16="http://schemas.microsoft.com/office/drawing/2014/main" id="{E76105FE-305A-42A7-B2DD-388B99FAB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0">
                <a:extLst>
                  <a:ext uri="{FF2B5EF4-FFF2-40B4-BE49-F238E27FC236}">
                    <a16:creationId xmlns:a16="http://schemas.microsoft.com/office/drawing/2014/main" id="{F1883F6E-6FAE-49E2-AE28-02B88BEBF6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Rectangle 21">
                <a:extLst>
                  <a:ext uri="{FF2B5EF4-FFF2-40B4-BE49-F238E27FC236}">
                    <a16:creationId xmlns:a16="http://schemas.microsoft.com/office/drawing/2014/main" id="{8C8A198F-A0AA-455F-ACD5-8587457BDD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3" name="Freeform 22">
                <a:extLst>
                  <a:ext uri="{FF2B5EF4-FFF2-40B4-BE49-F238E27FC236}">
                    <a16:creationId xmlns:a16="http://schemas.microsoft.com/office/drawing/2014/main" id="{E57E155C-0F05-498E-B0E3-33AE15B7E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23">
                <a:extLst>
                  <a:ext uri="{FF2B5EF4-FFF2-40B4-BE49-F238E27FC236}">
                    <a16:creationId xmlns:a16="http://schemas.microsoft.com/office/drawing/2014/main" id="{3D7FB1D7-F9DB-443D-A2D4-40C46F6975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24">
                <a:extLst>
                  <a:ext uri="{FF2B5EF4-FFF2-40B4-BE49-F238E27FC236}">
                    <a16:creationId xmlns:a16="http://schemas.microsoft.com/office/drawing/2014/main" id="{9EF7FB08-B52A-4C0D-BF32-AC6D91AE99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25">
                <a:extLst>
                  <a:ext uri="{FF2B5EF4-FFF2-40B4-BE49-F238E27FC236}">
                    <a16:creationId xmlns:a16="http://schemas.microsoft.com/office/drawing/2014/main" id="{2A27D708-7911-4EAB-8A9D-E608726B5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26">
                <a:extLst>
                  <a:ext uri="{FF2B5EF4-FFF2-40B4-BE49-F238E27FC236}">
                    <a16:creationId xmlns:a16="http://schemas.microsoft.com/office/drawing/2014/main" id="{40A3E3AC-335B-4EAB-A5D4-E72C8434A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27">
                <a:extLst>
                  <a:ext uri="{FF2B5EF4-FFF2-40B4-BE49-F238E27FC236}">
                    <a16:creationId xmlns:a16="http://schemas.microsoft.com/office/drawing/2014/main" id="{FC4E923E-7CEC-4950-8C12-F40EAE7A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28">
                <a:extLst>
                  <a:ext uri="{FF2B5EF4-FFF2-40B4-BE49-F238E27FC236}">
                    <a16:creationId xmlns:a16="http://schemas.microsoft.com/office/drawing/2014/main" id="{23A92FB5-3211-4195-8FFA-A8F49F6777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29">
                <a:extLst>
                  <a:ext uri="{FF2B5EF4-FFF2-40B4-BE49-F238E27FC236}">
                    <a16:creationId xmlns:a16="http://schemas.microsoft.com/office/drawing/2014/main" id="{BB88442A-84E1-4264-BD24-B14020F21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0">
                <a:extLst>
                  <a:ext uri="{FF2B5EF4-FFF2-40B4-BE49-F238E27FC236}">
                    <a16:creationId xmlns:a16="http://schemas.microsoft.com/office/drawing/2014/main" id="{B47AD665-0844-40BF-AE62-BA493929C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31">
                <a:extLst>
                  <a:ext uri="{FF2B5EF4-FFF2-40B4-BE49-F238E27FC236}">
                    <a16:creationId xmlns:a16="http://schemas.microsoft.com/office/drawing/2014/main" id="{01D8E540-292C-4867-BD21-43910262E9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5" name="Group 14">
              <a:extLst>
                <a:ext uri="{FF2B5EF4-FFF2-40B4-BE49-F238E27FC236}">
                  <a16:creationId xmlns:a16="http://schemas.microsoft.com/office/drawing/2014/main" id="{A00C8F50-D632-4BE8-B5BF-8AEAE2D1326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6" name="Freeform 32">
                <a:extLst>
                  <a:ext uri="{FF2B5EF4-FFF2-40B4-BE49-F238E27FC236}">
                    <a16:creationId xmlns:a16="http://schemas.microsoft.com/office/drawing/2014/main" id="{7870CC07-8D37-4F4D-A73B-9762FFAB1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33">
                <a:extLst>
                  <a:ext uri="{FF2B5EF4-FFF2-40B4-BE49-F238E27FC236}">
                    <a16:creationId xmlns:a16="http://schemas.microsoft.com/office/drawing/2014/main" id="{06B84BAB-C27B-4804-9496-FDDA7FF6F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Freeform 34">
                <a:extLst>
                  <a:ext uri="{FF2B5EF4-FFF2-40B4-BE49-F238E27FC236}">
                    <a16:creationId xmlns:a16="http://schemas.microsoft.com/office/drawing/2014/main" id="{45E90447-AF32-4C90-8940-D5EBE9F64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35">
                <a:extLst>
                  <a:ext uri="{FF2B5EF4-FFF2-40B4-BE49-F238E27FC236}">
                    <a16:creationId xmlns:a16="http://schemas.microsoft.com/office/drawing/2014/main" id="{DFD35AB5-2871-471E-87D3-C3C024C31E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36">
                <a:extLst>
                  <a:ext uri="{FF2B5EF4-FFF2-40B4-BE49-F238E27FC236}">
                    <a16:creationId xmlns:a16="http://schemas.microsoft.com/office/drawing/2014/main" id="{60EED77B-C4CD-44DE-B7AA-472CBEE6EC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37">
                <a:extLst>
                  <a:ext uri="{FF2B5EF4-FFF2-40B4-BE49-F238E27FC236}">
                    <a16:creationId xmlns:a16="http://schemas.microsoft.com/office/drawing/2014/main" id="{68122908-2E24-4971-A70E-29CFE953E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38">
                <a:extLst>
                  <a:ext uri="{FF2B5EF4-FFF2-40B4-BE49-F238E27FC236}">
                    <a16:creationId xmlns:a16="http://schemas.microsoft.com/office/drawing/2014/main" id="{43930918-848F-4F70-8C42-426DCCB4D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39">
                <a:extLst>
                  <a:ext uri="{FF2B5EF4-FFF2-40B4-BE49-F238E27FC236}">
                    <a16:creationId xmlns:a16="http://schemas.microsoft.com/office/drawing/2014/main" id="{7C2C1A0B-06A1-4F89-9A58-66CAB57F1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40">
                <a:extLst>
                  <a:ext uri="{FF2B5EF4-FFF2-40B4-BE49-F238E27FC236}">
                    <a16:creationId xmlns:a16="http://schemas.microsoft.com/office/drawing/2014/main" id="{F26FAEF0-6EA1-41B4-AC1D-0BC56E43E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Rectangle 41">
                <a:extLst>
                  <a:ext uri="{FF2B5EF4-FFF2-40B4-BE49-F238E27FC236}">
                    <a16:creationId xmlns:a16="http://schemas.microsoft.com/office/drawing/2014/main" id="{563F085C-A9C1-47AB-9656-468B79DE5A2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54" name="Group 53">
            <a:extLst>
              <a:ext uri="{FF2B5EF4-FFF2-40B4-BE49-F238E27FC236}">
                <a16:creationId xmlns:a16="http://schemas.microsoft.com/office/drawing/2014/main" id="{9C9A395D-0E3C-47A2-BD3C-E0B63FFEB9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5" name="Rectangle 54">
              <a:extLst>
                <a:ext uri="{FF2B5EF4-FFF2-40B4-BE49-F238E27FC236}">
                  <a16:creationId xmlns:a16="http://schemas.microsoft.com/office/drawing/2014/main" id="{0679A098-1291-4ABE-A761-D1BEDD68E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6" name="Picture 2">
              <a:extLst>
                <a:ext uri="{FF2B5EF4-FFF2-40B4-BE49-F238E27FC236}">
                  <a16:creationId xmlns:a16="http://schemas.microsoft.com/office/drawing/2014/main" id="{04DF8F41-DD3B-47AD-A8E9-6B42152BE251}"/>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6" name="Content Placeholder 5" descr="Gray mountains">
            <a:extLst>
              <a:ext uri="{FF2B5EF4-FFF2-40B4-BE49-F238E27FC236}">
                <a16:creationId xmlns:a16="http://schemas.microsoft.com/office/drawing/2014/main" id="{ECFC85B5-89E7-4804-9E25-7538B3E7AC95}"/>
              </a:ext>
            </a:extLst>
          </p:cNvPr>
          <p:cNvPicPr>
            <a:picLocks noGrp="1" noChangeAspect="1"/>
          </p:cNvPicPr>
          <p:nvPr>
            <p:ph sz="half" idx="2"/>
          </p:nvPr>
        </p:nvPicPr>
        <p:blipFill rotWithShape="1">
          <a:blip r:embed="rId4">
            <a:alphaModFix/>
            <a:extLst>
              <a:ext uri="{28A0092B-C50C-407E-A947-70E740481C1C}">
                <a14:useLocalDpi xmlns:a14="http://schemas.microsoft.com/office/drawing/2010/main" val="0"/>
              </a:ext>
            </a:extLst>
          </a:blip>
          <a:srcRect t="12894" b="2812"/>
          <a:stretch/>
        </p:blipFill>
        <p:spPr>
          <a:xfrm>
            <a:off x="3611" y="10"/>
            <a:ext cx="12188389" cy="6857990"/>
          </a:xfrm>
          <a:prstGeom prst="rect">
            <a:avLst/>
          </a:prstGeom>
        </p:spPr>
      </p:pic>
      <p:grpSp>
        <p:nvGrpSpPr>
          <p:cNvPr id="58" name="Group 57">
            <a:extLst>
              <a:ext uri="{FF2B5EF4-FFF2-40B4-BE49-F238E27FC236}">
                <a16:creationId xmlns:a16="http://schemas.microsoft.com/office/drawing/2014/main" id="{1D4E244F-B3CC-4EA6-AEF8-9C10A9F2D6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59" name="Round Diagonal Corner Rectangle 7">
              <a:extLst>
                <a:ext uri="{FF2B5EF4-FFF2-40B4-BE49-F238E27FC236}">
                  <a16:creationId xmlns:a16="http://schemas.microsoft.com/office/drawing/2014/main" id="{3ADF6A4B-498A-43D2-93FC-45D1C94E1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2234058F-4A78-4BDB-BB4C-D5C3A3A5035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80" name="Freeform 32">
                <a:extLst>
                  <a:ext uri="{FF2B5EF4-FFF2-40B4-BE49-F238E27FC236}">
                    <a16:creationId xmlns:a16="http://schemas.microsoft.com/office/drawing/2014/main" id="{81923CAD-9918-44BE-9706-67D58C972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81" name="Freeform 33">
                <a:extLst>
                  <a:ext uri="{FF2B5EF4-FFF2-40B4-BE49-F238E27FC236}">
                    <a16:creationId xmlns:a16="http://schemas.microsoft.com/office/drawing/2014/main" id="{DB4D2157-45E9-4E6B-B4F9-872B39F133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82" name="Freeform 34">
                <a:extLst>
                  <a:ext uri="{FF2B5EF4-FFF2-40B4-BE49-F238E27FC236}">
                    <a16:creationId xmlns:a16="http://schemas.microsoft.com/office/drawing/2014/main" id="{3AF950BB-DE8F-4B49-8982-2DF7730EE3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3" name="Freeform 37">
                <a:extLst>
                  <a:ext uri="{FF2B5EF4-FFF2-40B4-BE49-F238E27FC236}">
                    <a16:creationId xmlns:a16="http://schemas.microsoft.com/office/drawing/2014/main" id="{AE9B44C5-8A5E-4526-99B4-DBB63CC2D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1" name="Group 60">
              <a:extLst>
                <a:ext uri="{FF2B5EF4-FFF2-40B4-BE49-F238E27FC236}">
                  <a16:creationId xmlns:a16="http://schemas.microsoft.com/office/drawing/2014/main" id="{A910EF9E-D7FF-4921-A289-5AB046461A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74" name="Freeform 35">
                <a:extLst>
                  <a:ext uri="{FF2B5EF4-FFF2-40B4-BE49-F238E27FC236}">
                    <a16:creationId xmlns:a16="http://schemas.microsoft.com/office/drawing/2014/main" id="{5D1500E8-0351-4B53-9578-09F33B26CE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75" name="Freeform 36">
                <a:extLst>
                  <a:ext uri="{FF2B5EF4-FFF2-40B4-BE49-F238E27FC236}">
                    <a16:creationId xmlns:a16="http://schemas.microsoft.com/office/drawing/2014/main" id="{65A2BF85-98D8-4340-AF82-808A1EC255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76" name="Freeform 38">
                <a:extLst>
                  <a:ext uri="{FF2B5EF4-FFF2-40B4-BE49-F238E27FC236}">
                    <a16:creationId xmlns:a16="http://schemas.microsoft.com/office/drawing/2014/main" id="{B0441C99-23C8-42B2-A9A2-36F6CE6BAA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7" name="Freeform 39">
                <a:extLst>
                  <a:ext uri="{FF2B5EF4-FFF2-40B4-BE49-F238E27FC236}">
                    <a16:creationId xmlns:a16="http://schemas.microsoft.com/office/drawing/2014/main" id="{3304648D-1287-492A-A76B-4724456AE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78" name="Freeform 40">
                <a:extLst>
                  <a:ext uri="{FF2B5EF4-FFF2-40B4-BE49-F238E27FC236}">
                    <a16:creationId xmlns:a16="http://schemas.microsoft.com/office/drawing/2014/main" id="{32B78AFE-D9B6-41B5-B593-4B797DA21E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9" name="Rectangle 41">
                <a:extLst>
                  <a:ext uri="{FF2B5EF4-FFF2-40B4-BE49-F238E27FC236}">
                    <a16:creationId xmlns:a16="http://schemas.microsoft.com/office/drawing/2014/main" id="{BCA10968-EDF7-42D6-90B0-53A80026F8E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62" name="Group 61">
              <a:extLst>
                <a:ext uri="{FF2B5EF4-FFF2-40B4-BE49-F238E27FC236}">
                  <a16:creationId xmlns:a16="http://schemas.microsoft.com/office/drawing/2014/main" id="{AD1EB8D8-CD83-45AD-9D5A-A9E2D3C1121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70" name="Freeform 32">
                <a:extLst>
                  <a:ext uri="{FF2B5EF4-FFF2-40B4-BE49-F238E27FC236}">
                    <a16:creationId xmlns:a16="http://schemas.microsoft.com/office/drawing/2014/main" id="{8A6D937B-952D-4A1B-BF33-2FEEE7367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71" name="Freeform 33">
                <a:extLst>
                  <a:ext uri="{FF2B5EF4-FFF2-40B4-BE49-F238E27FC236}">
                    <a16:creationId xmlns:a16="http://schemas.microsoft.com/office/drawing/2014/main" id="{B1150F7C-2943-4E9B-9DE9-A6BFE2646E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72" name="Freeform 34">
                <a:extLst>
                  <a:ext uri="{FF2B5EF4-FFF2-40B4-BE49-F238E27FC236}">
                    <a16:creationId xmlns:a16="http://schemas.microsoft.com/office/drawing/2014/main" id="{A4C8781F-2B1E-44FB-A324-F38A31F0C4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3" name="Freeform 37">
                <a:extLst>
                  <a:ext uri="{FF2B5EF4-FFF2-40B4-BE49-F238E27FC236}">
                    <a16:creationId xmlns:a16="http://schemas.microsoft.com/office/drawing/2014/main" id="{D03FBB69-F351-4E02-8966-FCEF0F202A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3" name="Group 62">
              <a:extLst>
                <a:ext uri="{FF2B5EF4-FFF2-40B4-BE49-F238E27FC236}">
                  <a16:creationId xmlns:a16="http://schemas.microsoft.com/office/drawing/2014/main" id="{B201A811-52F0-4094-9436-ED11EA9045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64" name="Freeform 35">
                <a:extLst>
                  <a:ext uri="{FF2B5EF4-FFF2-40B4-BE49-F238E27FC236}">
                    <a16:creationId xmlns:a16="http://schemas.microsoft.com/office/drawing/2014/main" id="{9FC3980B-D9F9-442F-9A4E-C7F4E8D102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65" name="Freeform 36">
                <a:extLst>
                  <a:ext uri="{FF2B5EF4-FFF2-40B4-BE49-F238E27FC236}">
                    <a16:creationId xmlns:a16="http://schemas.microsoft.com/office/drawing/2014/main" id="{910EFCEE-C831-466C-AC2F-94F88DBC0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66" name="Freeform 38">
                <a:extLst>
                  <a:ext uri="{FF2B5EF4-FFF2-40B4-BE49-F238E27FC236}">
                    <a16:creationId xmlns:a16="http://schemas.microsoft.com/office/drawing/2014/main" id="{2615A3E9-7D96-4000-98B6-AEEF6A6433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7" name="Freeform 39">
                <a:extLst>
                  <a:ext uri="{FF2B5EF4-FFF2-40B4-BE49-F238E27FC236}">
                    <a16:creationId xmlns:a16="http://schemas.microsoft.com/office/drawing/2014/main" id="{32C5195D-6336-43F8-B899-DF72D2AE8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68" name="Freeform 40">
                <a:extLst>
                  <a:ext uri="{FF2B5EF4-FFF2-40B4-BE49-F238E27FC236}">
                    <a16:creationId xmlns:a16="http://schemas.microsoft.com/office/drawing/2014/main" id="{8ABD3FAB-A4EA-4D58-8742-268B17D11E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9" name="Rectangle 41">
                <a:extLst>
                  <a:ext uri="{FF2B5EF4-FFF2-40B4-BE49-F238E27FC236}">
                    <a16:creationId xmlns:a16="http://schemas.microsoft.com/office/drawing/2014/main" id="{A9C0472A-2593-4A0C-A011-A742360A06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2428C519-EFEC-4C8A-BDBD-99A62AE54D3E}"/>
              </a:ext>
            </a:extLst>
          </p:cNvPr>
          <p:cNvSpPr>
            <a:spLocks noGrp="1"/>
          </p:cNvSpPr>
          <p:nvPr>
            <p:ph type="title"/>
          </p:nvPr>
        </p:nvSpPr>
        <p:spPr>
          <a:xfrm>
            <a:off x="1143001" y="1007533"/>
            <a:ext cx="9905998" cy="1092200"/>
          </a:xfrm>
        </p:spPr>
        <p:txBody>
          <a:bodyPr vert="horz" lIns="91440" tIns="45720" rIns="91440" bIns="45720" rtlCol="0" anchor="ctr">
            <a:normAutofit/>
          </a:bodyPr>
          <a:lstStyle/>
          <a:p>
            <a:pPr algn="ctr"/>
            <a:r>
              <a:rPr lang="en-US" b="1" dirty="0"/>
              <a:t>SUMMARY AND CONCLUSION</a:t>
            </a:r>
          </a:p>
        </p:txBody>
      </p:sp>
      <p:sp>
        <p:nvSpPr>
          <p:cNvPr id="3" name="Content Placeholder 2">
            <a:extLst>
              <a:ext uri="{FF2B5EF4-FFF2-40B4-BE49-F238E27FC236}">
                <a16:creationId xmlns:a16="http://schemas.microsoft.com/office/drawing/2014/main" id="{342B2558-A81F-4047-A5FF-51FE93FF8C32}"/>
              </a:ext>
            </a:extLst>
          </p:cNvPr>
          <p:cNvSpPr>
            <a:spLocks noGrp="1"/>
          </p:cNvSpPr>
          <p:nvPr>
            <p:ph sz="half" idx="1"/>
          </p:nvPr>
        </p:nvSpPr>
        <p:spPr>
          <a:xfrm>
            <a:off x="1143001" y="2252134"/>
            <a:ext cx="9905999" cy="3454399"/>
          </a:xfrm>
        </p:spPr>
        <p:txBody>
          <a:bodyPr vert="horz" lIns="91440" tIns="45720" rIns="91440" bIns="45720" rtlCol="0" anchor="ctr">
            <a:normAutofit/>
          </a:bodyPr>
          <a:lstStyle/>
          <a:p>
            <a:r>
              <a:rPr lang="en-US" sz="2000" dirty="0">
                <a:effectLst>
                  <a:outerShdw blurRad="38100" dist="38100" dir="2700000" algn="tl">
                    <a:srgbClr val="000000">
                      <a:alpha val="43137"/>
                    </a:srgbClr>
                  </a:outerShdw>
                </a:effectLst>
              </a:rPr>
              <a:t>An opportunity presents itself for Big Mountain Resort to adjust its ticket price to be valued accurately and thus generate more revenue to cover operational costs by capitalizing on its highly desired features and facilities that draw in visitors to its resort. The ticket price increase may serve to both meet BMR’s costs and increase surplus while also catering to loyal and new visitors alike.</a:t>
            </a:r>
          </a:p>
        </p:txBody>
      </p:sp>
    </p:spTree>
    <p:extLst>
      <p:ext uri="{BB962C8B-B14F-4D97-AF65-F5344CB8AC3E}">
        <p14:creationId xmlns:p14="http://schemas.microsoft.com/office/powerpoint/2010/main" val="31407910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1662</TotalTime>
  <Words>486</Words>
  <Application>Microsoft Office PowerPoint</Application>
  <PresentationFormat>Widescreen</PresentationFormat>
  <Paragraphs>22</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Tw Cen MT</vt:lpstr>
      <vt:lpstr>Circuit</vt:lpstr>
      <vt:lpstr>BIG  MOUNTAIN RESORT </vt:lpstr>
      <vt:lpstr>PROBLEM IDENTIFICATION</vt:lpstr>
      <vt:lpstr>RECOMMENDATION AND KEY FINDINGS</vt:lpstr>
      <vt:lpstr>MODELING RESULTS AND ANALYSIS</vt:lpstr>
      <vt:lpstr>MODELING RESULTS AND ANALYSIS</vt:lpstr>
      <vt:lpstr>MODELING RESULTS AND ANALYSIS</vt:lpstr>
      <vt:lpstr>SUMMARY AND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MOUNTAIN RESORT </dc:title>
  <dc:creator>David Ramcharan</dc:creator>
  <cp:lastModifiedBy>David Ramcharan</cp:lastModifiedBy>
  <cp:revision>3</cp:revision>
  <dcterms:created xsi:type="dcterms:W3CDTF">2021-11-30T19:56:52Z</dcterms:created>
  <dcterms:modified xsi:type="dcterms:W3CDTF">2021-12-01T23:39:16Z</dcterms:modified>
</cp:coreProperties>
</file>

<file path=docProps/thumbnail.jpeg>
</file>